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6" r:id="rId12"/>
    <p:sldId id="269" r:id="rId13"/>
    <p:sldId id="264" r:id="rId14"/>
    <p:sldId id="265" r:id="rId15"/>
    <p:sldId id="271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8" autoAdjust="0"/>
    <p:restoredTop sz="94660"/>
  </p:normalViewPr>
  <p:slideViewPr>
    <p:cSldViewPr snapToGrid="0">
      <p:cViewPr varScale="1">
        <p:scale>
          <a:sx n="88" d="100"/>
          <a:sy n="88" d="100"/>
        </p:scale>
        <p:origin x="-124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97436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62212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294790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48929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770820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06893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68916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4712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pPr/>
              <a:t>5/12/2014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86448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3959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8717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93872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2674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5/12/2014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23592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5781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5/12/2014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3566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5/12/2014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1018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Image Classification</a:t>
            </a:r>
            <a:br>
              <a:rPr lang="en-US" sz="6000" dirty="0" smtClean="0"/>
            </a:br>
            <a:r>
              <a:rPr lang="en-US" sz="5300" dirty="0" smtClean="0"/>
              <a:t>Photos vs Comics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Vladimir </a:t>
            </a:r>
            <a:r>
              <a:rPr lang="en-US" dirty="0" err="1" smtClean="0"/>
              <a:t>Kozitsky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8380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538871"/>
            <a:ext cx="6589199" cy="1280890"/>
          </a:xfrm>
        </p:spPr>
        <p:txBody>
          <a:bodyPr/>
          <a:lstStyle/>
          <a:p>
            <a:r>
              <a:rPr lang="en-US" dirty="0" smtClean="0"/>
              <a:t>Additional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9791" y="1296693"/>
            <a:ext cx="7377233" cy="1462007"/>
          </a:xfrm>
        </p:spPr>
        <p:txBody>
          <a:bodyPr>
            <a:normAutofit fontScale="92500" lnSpcReduction="20000"/>
          </a:bodyPr>
          <a:lstStyle/>
          <a:p>
            <a:r>
              <a:rPr lang="en-US" sz="1600" b="1" dirty="0" smtClean="0"/>
              <a:t>LBP</a:t>
            </a:r>
            <a:r>
              <a:rPr lang="en-US" sz="1600" dirty="0" smtClean="0"/>
              <a:t> – Local binary patterns. (Gray images) </a:t>
            </a:r>
          </a:p>
          <a:p>
            <a:pPr lvl="1"/>
            <a:r>
              <a:rPr lang="en-US" sz="1400" dirty="0" smtClean="0"/>
              <a:t>A binary pattern is calculated for each pixel given parameters R, and P</a:t>
            </a:r>
          </a:p>
          <a:p>
            <a:pPr lvl="2"/>
            <a:r>
              <a:rPr lang="en-US" sz="1200" dirty="0" smtClean="0"/>
              <a:t>Binary: Sign of sample gray level difference from center pixel (2^P descriptors)</a:t>
            </a:r>
          </a:p>
          <a:p>
            <a:pPr lvl="1"/>
            <a:r>
              <a:rPr lang="en-US" sz="1400" dirty="0" smtClean="0"/>
              <a:t>Normalized histogram of patterns returned as feature vector.</a:t>
            </a:r>
          </a:p>
          <a:p>
            <a:pPr lvl="1"/>
            <a:r>
              <a:rPr lang="en-US" sz="1400" dirty="0" smtClean="0"/>
              <a:t>Provides gray scale invariance to scale and gain. High texture sensitivity.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022693" y="2712206"/>
            <a:ext cx="5920353" cy="125483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549790" y="4099304"/>
            <a:ext cx="7377233" cy="922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Rotation Invariance</a:t>
            </a:r>
          </a:p>
          <a:p>
            <a:pPr lvl="1"/>
            <a:r>
              <a:rPr lang="en-US" sz="1400" dirty="0" smtClean="0"/>
              <a:t>Set of 2^P patterns is reduced to eliminate rotation redundancy.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281" y="4803831"/>
            <a:ext cx="5591175" cy="6858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49789" y="5574870"/>
            <a:ext cx="7377233" cy="922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/>
              <a:t>VAR</a:t>
            </a:r>
            <a:r>
              <a:rPr lang="en-US" sz="1600" dirty="0" smtClean="0"/>
              <a:t> - Local Variance Measure</a:t>
            </a:r>
          </a:p>
          <a:p>
            <a:pPr lvl="1"/>
            <a:r>
              <a:rPr lang="en-US" sz="1400" dirty="0" smtClean="0"/>
              <a:t>Captures contrast of local texture to complement LBP</a:t>
            </a:r>
          </a:p>
          <a:p>
            <a:pPr lvl="1"/>
            <a:r>
              <a:rPr lang="en-US" sz="1400" dirty="0" smtClean="0"/>
              <a:t>Instead of difference of sample from center, use difference from local mean.</a:t>
            </a:r>
          </a:p>
        </p:txBody>
      </p:sp>
    </p:spTree>
    <p:extLst>
      <p:ext uri="{BB962C8B-B14F-4D97-AF65-F5344CB8AC3E}">
        <p14:creationId xmlns:p14="http://schemas.microsoft.com/office/powerpoint/2010/main" xmlns="" val="125532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507875"/>
            <a:ext cx="6589199" cy="1280890"/>
          </a:xfrm>
        </p:spPr>
        <p:txBody>
          <a:bodyPr/>
          <a:lstStyle/>
          <a:p>
            <a:r>
              <a:rPr lang="en-US" dirty="0" smtClean="0"/>
              <a:t>Choice of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1004" y="1412928"/>
            <a:ext cx="7760779" cy="53288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Most papers use SVM’s with various kernel functions</a:t>
            </a:r>
          </a:p>
          <a:p>
            <a:pPr lvl="1"/>
            <a:r>
              <a:rPr lang="en-US" dirty="0" smtClean="0"/>
              <a:t>Require tuning, complicates comparisons and lacks interpretability</a:t>
            </a:r>
          </a:p>
          <a:p>
            <a:endParaRPr lang="en-US" dirty="0"/>
          </a:p>
          <a:p>
            <a:r>
              <a:rPr lang="en-US" dirty="0" smtClean="0"/>
              <a:t>Regularized Logistic Regression Chosen</a:t>
            </a:r>
          </a:p>
          <a:p>
            <a:pPr lvl="1"/>
            <a:r>
              <a:rPr lang="en-US" dirty="0" smtClean="0"/>
              <a:t>Straightforward Implementation</a:t>
            </a:r>
          </a:p>
          <a:p>
            <a:pPr lvl="1"/>
            <a:r>
              <a:rPr lang="en-US" dirty="0" smtClean="0"/>
              <a:t>Sigmoid function returns class probability directly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Requires Cost Function (Gradient for speed-up)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Using </a:t>
            </a:r>
            <a:r>
              <a:rPr lang="en-US" dirty="0" err="1" smtClean="0"/>
              <a:t>Matlab’s</a:t>
            </a:r>
            <a:r>
              <a:rPr lang="en-US" dirty="0" smtClean="0"/>
              <a:t> </a:t>
            </a:r>
            <a:r>
              <a:rPr lang="en-US" dirty="0" err="1" smtClean="0"/>
              <a:t>fminunc</a:t>
            </a:r>
            <a:r>
              <a:rPr lang="en-US" dirty="0" smtClean="0"/>
              <a:t>() solver with cost function and gradient input</a:t>
            </a:r>
          </a:p>
          <a:p>
            <a:pPr lvl="2"/>
            <a:r>
              <a:rPr lang="en-US" dirty="0" smtClean="0"/>
              <a:t>Solvers: </a:t>
            </a:r>
            <a:r>
              <a:rPr lang="en-US" dirty="0" err="1" smtClean="0"/>
              <a:t>fminunc</a:t>
            </a:r>
            <a:r>
              <a:rPr lang="en-US" dirty="0" smtClean="0"/>
              <a:t>() better results then </a:t>
            </a:r>
            <a:r>
              <a:rPr lang="en-US" dirty="0" err="1" smtClean="0"/>
              <a:t>fmincon</a:t>
            </a:r>
            <a:r>
              <a:rPr lang="en-US" dirty="0" smtClean="0"/>
              <a:t>()</a:t>
            </a:r>
          </a:p>
          <a:p>
            <a:pPr lvl="2"/>
            <a:r>
              <a:rPr lang="en-US" dirty="0" err="1"/>
              <a:t>mnrval</a:t>
            </a:r>
            <a:r>
              <a:rPr lang="en-US" dirty="0"/>
              <a:t>() sporadic matrix errors, </a:t>
            </a:r>
            <a:r>
              <a:rPr lang="en-US" dirty="0" err="1"/>
              <a:t>glmfit</a:t>
            </a:r>
            <a:r>
              <a:rPr lang="en-US" dirty="0"/>
              <a:t>() poor </a:t>
            </a:r>
            <a:r>
              <a:rPr lang="en-US" dirty="0" smtClean="0"/>
              <a:t>performance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Rectangle 3"/>
              <p:cNvSpPr/>
              <p:nvPr/>
            </p:nvSpPr>
            <p:spPr>
              <a:xfrm>
                <a:off x="1412945" y="3617485"/>
                <a:ext cx="5602637" cy="645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945" y="3617485"/>
                <a:ext cx="5602637" cy="6459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Rectangle 4"/>
              <p:cNvSpPr/>
              <p:nvPr/>
            </p:nvSpPr>
            <p:spPr>
              <a:xfrm>
                <a:off x="1319288" y="4547356"/>
                <a:ext cx="7987441" cy="8798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288" y="4547356"/>
                <a:ext cx="7987441" cy="8798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56443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6455" y="538872"/>
            <a:ext cx="6589199" cy="1280890"/>
          </a:xfrm>
        </p:spPr>
        <p:txBody>
          <a:bodyPr/>
          <a:lstStyle/>
          <a:p>
            <a:r>
              <a:rPr lang="en-US" dirty="0" smtClean="0"/>
              <a:t>Testing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1003" y="1296691"/>
            <a:ext cx="7760779" cy="3290808"/>
          </a:xfrm>
        </p:spPr>
        <p:txBody>
          <a:bodyPr>
            <a:normAutofit/>
          </a:bodyPr>
          <a:lstStyle/>
          <a:p>
            <a:r>
              <a:rPr lang="en-US" dirty="0" smtClean="0"/>
              <a:t>Positive Class: 4349 Photographs</a:t>
            </a:r>
          </a:p>
          <a:p>
            <a:r>
              <a:rPr lang="en-US" dirty="0" smtClean="0"/>
              <a:t>Negative Class: 3582 Comics (1527) and Movie Frames (2055)</a:t>
            </a:r>
          </a:p>
          <a:p>
            <a:endParaRPr lang="en-US" dirty="0" smtClean="0"/>
          </a:p>
          <a:p>
            <a:r>
              <a:rPr lang="en-US" dirty="0" smtClean="0"/>
              <a:t>Sample [25, 100, 300, 500] examples from each class.</a:t>
            </a:r>
          </a:p>
          <a:p>
            <a:r>
              <a:rPr lang="en-US" dirty="0" smtClean="0"/>
              <a:t>Train LR using samples and test on the rest. </a:t>
            </a:r>
            <a:r>
              <a:rPr lang="en-US" dirty="0" err="1" smtClean="0"/>
              <a:t>Reg</a:t>
            </a:r>
            <a:r>
              <a:rPr lang="en-US" dirty="0" smtClean="0"/>
              <a:t> Val = 0.01</a:t>
            </a:r>
          </a:p>
          <a:p>
            <a:r>
              <a:rPr lang="en-US" dirty="0" smtClean="0"/>
              <a:t>Repeat 10 times and take average TPR/FPR</a:t>
            </a:r>
          </a:p>
          <a:p>
            <a:endParaRPr lang="en-US" dirty="0"/>
          </a:p>
          <a:p>
            <a:r>
              <a:rPr lang="en-US" dirty="0" smtClean="0"/>
              <a:t>Use area under the ROC curve as measure of performance.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531" y="4533256"/>
            <a:ext cx="3084295" cy="23148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988" y="4533257"/>
            <a:ext cx="3097437" cy="2324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462" y="5039980"/>
            <a:ext cx="1650797" cy="1549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66796" y="462907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~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313537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Summary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92" y="1380792"/>
            <a:ext cx="6233015" cy="51129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65263" y="1073015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Area Under FPR/TPR Curve</a:t>
            </a:r>
            <a:endParaRPr lang="en-US" sz="1400" b="1" dirty="0"/>
          </a:p>
        </p:txBody>
      </p:sp>
      <p:sp>
        <p:nvSpPr>
          <p:cNvPr id="7" name="Right Arrow 6"/>
          <p:cNvSpPr/>
          <p:nvPr/>
        </p:nvSpPr>
        <p:spPr>
          <a:xfrm>
            <a:off x="1476468" y="3022170"/>
            <a:ext cx="557939" cy="185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426005" y="6010759"/>
            <a:ext cx="557939" cy="185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8410413" y="3022170"/>
            <a:ext cx="557939" cy="185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8410413" y="6010759"/>
            <a:ext cx="557939" cy="185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498236" y="6627168"/>
            <a:ext cx="5357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.94 v .96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xmlns="" val="51901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678" y="367374"/>
            <a:ext cx="6589199" cy="1280890"/>
          </a:xfrm>
        </p:spPr>
        <p:txBody>
          <a:bodyPr/>
          <a:lstStyle/>
          <a:p>
            <a:r>
              <a:rPr lang="en-US" dirty="0" smtClean="0"/>
              <a:t>Results FP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62" y="1181101"/>
            <a:ext cx="2427585" cy="28150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74" y="1104900"/>
            <a:ext cx="4374008" cy="3019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43" y="4052449"/>
            <a:ext cx="4077748" cy="22826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566" y="3686175"/>
            <a:ext cx="5030370" cy="34725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8964" y="619985"/>
            <a:ext cx="2960747" cy="343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219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702" y="476876"/>
            <a:ext cx="6589199" cy="1280890"/>
          </a:xfrm>
        </p:spPr>
        <p:txBody>
          <a:bodyPr/>
          <a:lstStyle/>
          <a:p>
            <a:r>
              <a:rPr lang="en-US" dirty="0" smtClean="0"/>
              <a:t>Results FN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508" y="3455182"/>
            <a:ext cx="2650982" cy="3492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185" y="476876"/>
            <a:ext cx="2748554" cy="3184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149" y="3813538"/>
            <a:ext cx="4114800" cy="29820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37" y="2268987"/>
            <a:ext cx="2674929" cy="33932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8205" y="1237946"/>
            <a:ext cx="3960687" cy="257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875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546" y="600862"/>
            <a:ext cx="3830664" cy="128089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8461" y="1327687"/>
            <a:ext cx="7078855" cy="329080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Rotationally Invariant Uniform LBP features combined with VAR</a:t>
            </a:r>
            <a:r>
              <a:rPr lang="en-US" dirty="0"/>
              <a:t> </a:t>
            </a:r>
            <a:r>
              <a:rPr lang="en-US" dirty="0" smtClean="0"/>
              <a:t>returned the best performance overall.</a:t>
            </a:r>
          </a:p>
          <a:p>
            <a:pPr lvl="1"/>
            <a:r>
              <a:rPr lang="en-US" dirty="0" smtClean="0"/>
              <a:t>Highest accuracy for same number of training examples</a:t>
            </a:r>
          </a:p>
          <a:p>
            <a:pPr lvl="1"/>
            <a:r>
              <a:rPr lang="en-US" dirty="0" smtClean="0"/>
              <a:t>Equal accuracy with less training examples (100 vs 500)</a:t>
            </a:r>
          </a:p>
          <a:p>
            <a:pPr lvl="1"/>
            <a:r>
              <a:rPr lang="en-US" dirty="0" smtClean="0"/>
              <a:t>Better generalization – less features (26 vs 88)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Edge information better indicator then color(s)</a:t>
            </a:r>
          </a:p>
          <a:p>
            <a:pPr lvl="1"/>
            <a:r>
              <a:rPr lang="en-US" dirty="0" smtClean="0"/>
              <a:t>Strictly vertical lines are strong indicator of non-photos</a:t>
            </a:r>
          </a:p>
          <a:p>
            <a:pPr lvl="1"/>
            <a:r>
              <a:rPr lang="en-US" dirty="0" smtClean="0"/>
              <a:t>Photos hardly ever have perfect vertical lines</a:t>
            </a:r>
          </a:p>
          <a:p>
            <a:pPr lvl="2"/>
            <a:r>
              <a:rPr lang="en-US" dirty="0" smtClean="0"/>
              <a:t>Horizon, vanishing points, </a:t>
            </a:r>
            <a:r>
              <a:rPr lang="en-US" dirty="0" err="1" smtClean="0"/>
              <a:t>vignetting</a:t>
            </a:r>
            <a:r>
              <a:rPr lang="en-US" dirty="0" smtClean="0"/>
              <a:t>, …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87112" y="5395004"/>
            <a:ext cx="3830664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? Questions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7548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</a:p>
          <a:p>
            <a:r>
              <a:rPr lang="en-US" dirty="0" smtClean="0"/>
              <a:t>Data Collection and Examples</a:t>
            </a:r>
          </a:p>
          <a:p>
            <a:r>
              <a:rPr lang="en-US" dirty="0" smtClean="0"/>
              <a:t>Prior Work</a:t>
            </a:r>
          </a:p>
          <a:p>
            <a:r>
              <a:rPr lang="en-US" dirty="0" smtClean="0"/>
              <a:t>Additional Features and Descriptors</a:t>
            </a:r>
          </a:p>
          <a:p>
            <a:r>
              <a:rPr lang="en-US" dirty="0" smtClean="0"/>
              <a:t>Choice of Classifier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967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171" y="1304445"/>
            <a:ext cx="6591985" cy="446007"/>
          </a:xfrm>
        </p:spPr>
        <p:txBody>
          <a:bodyPr/>
          <a:lstStyle/>
          <a:p>
            <a:r>
              <a:rPr lang="en-US" dirty="0" smtClean="0"/>
              <a:t>Many different types of images exist.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45201" y="1626460"/>
            <a:ext cx="5943600" cy="24892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888170" y="4122550"/>
            <a:ext cx="6646230" cy="2440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Separating genuine photographs from high end computer graphics is difficult even for humans.</a:t>
            </a:r>
          </a:p>
          <a:p>
            <a:pPr lvl="1"/>
            <a:r>
              <a:rPr lang="en-US" dirty="0" smtClean="0"/>
              <a:t>Google “fake or photo”</a:t>
            </a:r>
          </a:p>
          <a:p>
            <a:endParaRPr lang="en-US" dirty="0"/>
          </a:p>
          <a:p>
            <a:r>
              <a:rPr lang="en-US" dirty="0" smtClean="0"/>
              <a:t>Focus on real photographs vs comics and animation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744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5201" y="1904999"/>
            <a:ext cx="6958575" cy="4433807"/>
          </a:xfrm>
        </p:spPr>
        <p:txBody>
          <a:bodyPr>
            <a:normAutofit/>
          </a:bodyPr>
          <a:lstStyle/>
          <a:p>
            <a:r>
              <a:rPr lang="en-US" dirty="0" smtClean="0"/>
              <a:t>Image sets quoted in published papers are out of date or no longer exist. Create custom set – time consuming.</a:t>
            </a:r>
          </a:p>
          <a:p>
            <a:endParaRPr lang="en-US" dirty="0"/>
          </a:p>
          <a:p>
            <a:r>
              <a:rPr lang="en-US" dirty="0" smtClean="0"/>
              <a:t>Real photographs from travel gallery of Phillip </a:t>
            </a:r>
            <a:r>
              <a:rPr lang="en-US" dirty="0" err="1" smtClean="0"/>
              <a:t>Greenspun</a:t>
            </a:r>
            <a:endParaRPr lang="en-US" dirty="0" smtClean="0"/>
          </a:p>
          <a:p>
            <a:pPr lvl="1"/>
            <a:r>
              <a:rPr lang="en-US" dirty="0" smtClean="0"/>
              <a:t>Professional photographer. Founder of Photo.net</a:t>
            </a:r>
          </a:p>
          <a:p>
            <a:pPr lvl="1"/>
            <a:r>
              <a:rPr lang="en-US" dirty="0" smtClean="0"/>
              <a:t>Custom web crawler to deal with relative links</a:t>
            </a:r>
          </a:p>
          <a:p>
            <a:pPr lvl="1"/>
            <a:endParaRPr lang="en-US" dirty="0"/>
          </a:p>
          <a:p>
            <a:r>
              <a:rPr lang="en-US" dirty="0" smtClean="0"/>
              <a:t>Comics from GoComics.com and Dilbert.com</a:t>
            </a:r>
          </a:p>
          <a:p>
            <a:endParaRPr lang="en-US" dirty="0"/>
          </a:p>
          <a:p>
            <a:r>
              <a:rPr lang="en-US" dirty="0" smtClean="0"/>
              <a:t>Animated Movie Frames from DisneyScreenCaps.com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8351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2211" y="638709"/>
            <a:ext cx="6589199" cy="1280890"/>
          </a:xfrm>
        </p:spPr>
        <p:txBody>
          <a:bodyPr/>
          <a:lstStyle/>
          <a:p>
            <a:r>
              <a:rPr lang="en-US" dirty="0" smtClean="0"/>
              <a:t>Image Examples - Photos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018" y="1394847"/>
            <a:ext cx="2347489" cy="3120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941" y="3821392"/>
            <a:ext cx="1981694" cy="26355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62" y="1394847"/>
            <a:ext cx="3555146" cy="24041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856" y="4746920"/>
            <a:ext cx="2527812" cy="17099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01" y="4202809"/>
            <a:ext cx="3307421" cy="22541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941" y="1394847"/>
            <a:ext cx="1597669" cy="240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5088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Examples - Comics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773" y="4070727"/>
            <a:ext cx="2145085" cy="24618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99" y="1424682"/>
            <a:ext cx="4188384" cy="2927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339" y="1424682"/>
            <a:ext cx="3311519" cy="2437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7899" y="4794482"/>
            <a:ext cx="5589722" cy="173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328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Examples - Movies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64" y="1702102"/>
            <a:ext cx="4596571" cy="19167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147" y="4059368"/>
            <a:ext cx="3197199" cy="1885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484" y="1702102"/>
            <a:ext cx="3525862" cy="2010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64" y="4059368"/>
            <a:ext cx="5041622" cy="225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961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Work on This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5201" y="1397431"/>
            <a:ext cx="6591985" cy="37776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Color Features – HSV</a:t>
            </a:r>
          </a:p>
          <a:p>
            <a:pPr lvl="1"/>
            <a:r>
              <a:rPr lang="en-US" sz="1400" b="1" dirty="0" smtClean="0"/>
              <a:t>Brightness: </a:t>
            </a:r>
            <a:r>
              <a:rPr lang="en-US" sz="1400" dirty="0" smtClean="0"/>
              <a:t>Cartoons have light backgrounds so take ratio of V channel values above a threshold and normalize.</a:t>
            </a:r>
          </a:p>
          <a:p>
            <a:pPr lvl="1"/>
            <a:r>
              <a:rPr lang="en-US" sz="1400" b="1" dirty="0" smtClean="0"/>
              <a:t>Saturation: </a:t>
            </a:r>
            <a:r>
              <a:rPr lang="en-US" sz="1400" dirty="0" smtClean="0"/>
              <a:t>Abstracting real world leads to exaggeration in saturation. Take mean of S channel as indicator.</a:t>
            </a:r>
          </a:p>
          <a:p>
            <a:pPr lvl="1"/>
            <a:r>
              <a:rPr lang="en-US" sz="1400" b="1" dirty="0" smtClean="0"/>
              <a:t>Color Histogram: </a:t>
            </a:r>
            <a:r>
              <a:rPr lang="en-US" sz="1400" dirty="0" smtClean="0"/>
              <a:t>Few simple strong colors should represent animations capture this using 3x3x5 (</a:t>
            </a:r>
            <a:r>
              <a:rPr lang="en-US" sz="1400" dirty="0" err="1" smtClean="0"/>
              <a:t>HxSxV</a:t>
            </a:r>
            <a:r>
              <a:rPr lang="en-US" sz="1400" dirty="0" smtClean="0"/>
              <a:t>) histogram.</a:t>
            </a:r>
          </a:p>
          <a:p>
            <a:r>
              <a:rPr lang="en-US" dirty="0" smtClean="0"/>
              <a:t>Edge Histogram</a:t>
            </a:r>
          </a:p>
          <a:p>
            <a:pPr lvl="1"/>
            <a:r>
              <a:rPr lang="en-US" sz="1400" dirty="0" smtClean="0"/>
              <a:t>Cartoons tend to have strong dark edges. Capture both magnitude and angle of edges using 5x8 (</a:t>
            </a:r>
            <a:r>
              <a:rPr lang="en-US" sz="1400" dirty="0" err="1" smtClean="0"/>
              <a:t>MxA</a:t>
            </a:r>
            <a:r>
              <a:rPr lang="en-US" sz="1400" dirty="0" smtClean="0"/>
              <a:t>) histogram.</a:t>
            </a:r>
          </a:p>
          <a:p>
            <a:r>
              <a:rPr lang="en-US" dirty="0" smtClean="0"/>
              <a:t>Compression Ratio</a:t>
            </a:r>
          </a:p>
          <a:p>
            <a:pPr lvl="1"/>
            <a:r>
              <a:rPr lang="en-US" sz="1400" dirty="0" smtClean="0"/>
              <a:t>Cartoons are simple thus they should compress more. Reduce images to top 255 colors and save as lossless PNG. Compare size.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201" y="5210823"/>
            <a:ext cx="3324225" cy="1457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9647" y="5610386"/>
            <a:ext cx="31662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Data set was movie frames.</a:t>
            </a:r>
          </a:p>
          <a:p>
            <a:endParaRPr lang="en-US" sz="1400" dirty="0" smtClean="0"/>
          </a:p>
          <a:p>
            <a:r>
              <a:rPr lang="en-US" sz="1400" dirty="0" smtClean="0"/>
              <a:t>Color Histograms - Most important.</a:t>
            </a:r>
            <a:endParaRPr lang="en-US" sz="1400" dirty="0"/>
          </a:p>
        </p:txBody>
      </p:sp>
      <p:sp>
        <p:nvSpPr>
          <p:cNvPr id="7" name="Right Arrow 6"/>
          <p:cNvSpPr/>
          <p:nvPr/>
        </p:nvSpPr>
        <p:spPr>
          <a:xfrm rot="10800000">
            <a:off x="5194519" y="5995216"/>
            <a:ext cx="253140" cy="1162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066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9791" y="1505918"/>
            <a:ext cx="7377233" cy="4763146"/>
          </a:xfrm>
        </p:spPr>
        <p:txBody>
          <a:bodyPr>
            <a:normAutofit/>
          </a:bodyPr>
          <a:lstStyle/>
          <a:p>
            <a:r>
              <a:rPr lang="en-US" sz="1600" b="1" dirty="0" smtClean="0"/>
              <a:t>Blur</a:t>
            </a:r>
            <a:r>
              <a:rPr lang="en-US" sz="1600" dirty="0" smtClean="0"/>
              <a:t> – Cartoons should be less blurry given sharp edges.</a:t>
            </a:r>
          </a:p>
          <a:p>
            <a:r>
              <a:rPr lang="en-US" sz="1600" b="1" dirty="0" smtClean="0"/>
              <a:t>Face Detector </a:t>
            </a:r>
            <a:r>
              <a:rPr lang="en-US" sz="1600" dirty="0" smtClean="0"/>
              <a:t>(Viola Jones) – </a:t>
            </a:r>
            <a:r>
              <a:rPr lang="en-US" sz="1600" dirty="0" err="1" smtClean="0"/>
              <a:t>OpenCV</a:t>
            </a:r>
            <a:r>
              <a:rPr lang="en-US" sz="1600" dirty="0" smtClean="0"/>
              <a:t> </a:t>
            </a:r>
            <a:r>
              <a:rPr lang="en-US" sz="1600" dirty="0" err="1" smtClean="0"/>
              <a:t>Haar</a:t>
            </a:r>
            <a:r>
              <a:rPr lang="en-US" sz="1600" dirty="0" smtClean="0"/>
              <a:t> Cascade trained on real human faces (frontal and profile) shouldn’t find faces in cartoons.</a:t>
            </a:r>
          </a:p>
          <a:p>
            <a:r>
              <a:rPr lang="en-US" sz="1600" b="1" dirty="0" smtClean="0"/>
              <a:t>GIST</a:t>
            </a:r>
            <a:r>
              <a:rPr lang="en-US" sz="1600" dirty="0" smtClean="0"/>
              <a:t> – Measure perceptual dimensions of a spatial envelope</a:t>
            </a:r>
          </a:p>
          <a:p>
            <a:pPr lvl="1"/>
            <a:r>
              <a:rPr lang="en-US" sz="1400" b="1" dirty="0" smtClean="0"/>
              <a:t>Naturalness</a:t>
            </a:r>
            <a:r>
              <a:rPr lang="en-US" sz="1400" dirty="0" smtClean="0"/>
              <a:t>: Low for scenes with vertical and horizontal lines – man made</a:t>
            </a:r>
          </a:p>
          <a:p>
            <a:pPr lvl="1"/>
            <a:r>
              <a:rPr lang="en-US" sz="1400" b="1" dirty="0" smtClean="0"/>
              <a:t>Openness:</a:t>
            </a:r>
            <a:r>
              <a:rPr lang="en-US" sz="1400" dirty="0" smtClean="0"/>
              <a:t> High for scenes with horizon line and low visual references</a:t>
            </a:r>
          </a:p>
          <a:p>
            <a:pPr lvl="1"/>
            <a:r>
              <a:rPr lang="en-US" sz="1400" b="1" dirty="0" smtClean="0"/>
              <a:t>Roughness:</a:t>
            </a:r>
            <a:r>
              <a:rPr lang="en-US" sz="1400" dirty="0" smtClean="0"/>
              <a:t> Size of elements across spatial scales. High for detailed texture.</a:t>
            </a:r>
          </a:p>
          <a:p>
            <a:pPr lvl="1"/>
            <a:r>
              <a:rPr lang="en-US" sz="1400" b="1" dirty="0" smtClean="0"/>
              <a:t>Expansion:</a:t>
            </a:r>
            <a:r>
              <a:rPr lang="en-US" sz="1400" dirty="0" smtClean="0"/>
              <a:t> High for converging parallel lines.</a:t>
            </a:r>
          </a:p>
          <a:p>
            <a:pPr lvl="1"/>
            <a:r>
              <a:rPr lang="en-US" sz="1400" b="1" dirty="0" smtClean="0"/>
              <a:t>Ruggedness: </a:t>
            </a:r>
            <a:r>
              <a:rPr lang="en-US" sz="1400" dirty="0" smtClean="0"/>
              <a:t>Low or flat urban high for mountainous landscapes. G/H deviation</a:t>
            </a:r>
            <a:endParaRPr lang="en-US" sz="1400" b="1" dirty="0" smtClean="0"/>
          </a:p>
          <a:p>
            <a:r>
              <a:rPr lang="en-US" sz="1600" b="1" dirty="0" smtClean="0"/>
              <a:t>Spatial Pyramid Features</a:t>
            </a:r>
            <a:r>
              <a:rPr lang="en-US" sz="1600" dirty="0" smtClean="0"/>
              <a:t> – Combination of weak (edge orientation) and strong SIFT descriptors across 3 level pyramid. Works well for scene categorization. Many features, 10X any other evaluated.</a:t>
            </a:r>
            <a:endParaRPr lang="en-US" sz="1600" b="1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176360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1163</TotalTime>
  <Words>730</Words>
  <Application>Microsoft Office PowerPoint</Application>
  <PresentationFormat>On-screen Show (4:3)</PresentationFormat>
  <Paragraphs>106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Wisp</vt:lpstr>
      <vt:lpstr>Image Classification Photos vs Comics</vt:lpstr>
      <vt:lpstr>Outline</vt:lpstr>
      <vt:lpstr>Project Description</vt:lpstr>
      <vt:lpstr>Data Collection</vt:lpstr>
      <vt:lpstr>Image Examples - Photos</vt:lpstr>
      <vt:lpstr>Image Examples - Comics</vt:lpstr>
      <vt:lpstr>Image Examples - Movies</vt:lpstr>
      <vt:lpstr>Prior Work on This Problem</vt:lpstr>
      <vt:lpstr>Additional Features</vt:lpstr>
      <vt:lpstr>Additional Feature</vt:lpstr>
      <vt:lpstr>Choice of Classifier</vt:lpstr>
      <vt:lpstr>Testing Methodology</vt:lpstr>
      <vt:lpstr>Results Summary</vt:lpstr>
      <vt:lpstr>Results FP</vt:lpstr>
      <vt:lpstr>Results FN</vt:lpstr>
      <vt:lpstr>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Photos vs Comics</dc:title>
  <dc:creator>Wolf</dc:creator>
  <cp:lastModifiedBy>Jiebo</cp:lastModifiedBy>
  <cp:revision>94</cp:revision>
  <dcterms:created xsi:type="dcterms:W3CDTF">2014-05-03T21:59:26Z</dcterms:created>
  <dcterms:modified xsi:type="dcterms:W3CDTF">2014-05-12T15:23:37Z</dcterms:modified>
</cp:coreProperties>
</file>